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27" r:id="rId2"/>
    <p:sldId id="256" r:id="rId3"/>
    <p:sldId id="258" r:id="rId4"/>
    <p:sldId id="257" r:id="rId5"/>
    <p:sldId id="41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81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2.png>
</file>

<file path=ppt/media/image18.jpeg>
</file>

<file path=ppt/media/image19.png>
</file>

<file path=ppt/media/image2.png>
</file>

<file path=ppt/media/image21.png>
</file>

<file path=ppt/media/image3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42D3C-1A70-4332-B263-4A7637826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7FAA5-8469-4039-B93D-DF1951840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87994-829D-4D7E-9E28-6EFE25D2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9B765-CA68-4692-B586-B9719FEE8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F21A9-5F81-43D5-A1F0-AD20AA5C6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60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D880-AEFD-4518-AF0B-163D24E6E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2A8FF-FC6D-4839-A0D7-146D9254D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A2F49-4BB6-4DC5-AF03-97FA6B17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A0E5C-D799-41BA-AAD6-527E3866F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D33B5-E5B0-4CAE-9812-CBE4C4BE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96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2F3185-992A-4AA7-8250-720307C7E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A1182-DD9E-437C-BAF8-E7A89321D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737AB-EBC7-463D-A38C-ED559904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0D39A-9474-4CF8-B147-3326CDBFA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36722-9D2F-4764-AB91-E7C02772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09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FA22-E00A-43FC-B48E-0ED2C352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3E80F-4633-48C4-9571-5FFD8DC21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699C4-4F5A-4018-B4D4-A7382390D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0284F-B7F5-41C0-A002-59979FB50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5173A-6E1F-4DCB-816E-AE205AEF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13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2765-BF5E-46F4-826B-CE8D8C0AC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BEA4-B4FD-4726-B7EB-E088BEBF7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A3998-70B8-4CF1-9F21-FFEBCB18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F51C5-4C03-416A-90A5-2E1F9E97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9155C-11C1-41EA-9EA4-7FB78F7D4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13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DAB0-82DF-422F-BEB2-D8A997A1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6F57F-9515-404C-B17D-359738698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B077D-1CD4-4B5F-833A-140D78242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E7BF9-8380-4696-9260-BBF6EEE8D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1CE87-2628-44AA-9A12-D80E1D07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CA9D8-C372-4785-8006-6B605395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64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2B5C-33A4-4EE4-8F9F-A0BB8FF71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C4CEA-6C0B-4D21-B97E-9B1ECF173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0CFF7-381C-46AB-A7E0-64567CA98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8B7AF-D5DE-45D2-A83F-2E7D10013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3C44F-5CD6-4CDD-B500-816EB575F2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634AE-E7FE-413A-857A-40114D48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1E1E0-F4F3-47F3-9339-6FD32060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7AF9B-E056-4D56-938E-2AA1D73A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78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876F-9868-46D6-B5FE-BDA53858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5FC27-1CFE-4C0B-83D3-9A7D39E83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9E6EA-1F32-4440-AF86-A4CC7F8C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CF923-50B5-4DDA-BA94-E77926FC7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28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FE9EDC-8BF1-446D-A98F-689138620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29F4D-6ABA-400B-AFB5-94C451303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FF909-9EB5-4342-9AB1-A438002B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64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7D5D-2F4F-49AF-80EB-47F817F3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B215-C3AB-4DE0-ACAB-6F3C7CB6E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F6A79-624F-4578-8220-D4E93C099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E44D4-AA78-4B26-A9CB-20F84E67B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CE793-B0AD-46C9-A936-25BD3E1A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FF1E2-3F15-4D96-8178-E3B227774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87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1264-30B4-422B-91D6-C59ADEB8F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C448A-BA05-4D75-86BD-FED054F3C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52338-D3B5-4467-9164-949B4A556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1A9-8298-432D-B1A5-F48FB077D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CAD0C-4A8F-4D52-B4E3-9E349465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F9DEC-C78E-463A-9549-9918459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01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267F39-AA06-40AA-9F26-9207EBE3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4FF58-0C4B-4CB6-9B49-AF052AABE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45AF9-D48A-4E63-8DC8-69F44F9FD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3DF25-5BE8-49EC-A982-D2B55CAFECE0}" type="datetimeFigureOut">
              <a:rPr lang="en-IN" smtClean="0"/>
              <a:t>30-06-2021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3160C-E154-49B9-968F-7FD9B3DB1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D53D7-A3AB-4BF7-8FD3-9595DBA049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420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merican.com/gallery/a-stunning-3-d-journey-inside-a-cancer-cell/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4.emf"/><Relationship Id="rId7" Type="http://schemas.openxmlformats.org/officeDocument/2006/relationships/image" Target="../media/image17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16.emf"/><Relationship Id="rId10" Type="http://schemas.openxmlformats.org/officeDocument/2006/relationships/image" Target="../media/image11.emf"/><Relationship Id="rId4" Type="http://schemas.openxmlformats.org/officeDocument/2006/relationships/image" Target="../media/image15.emf"/><Relationship Id="rId9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1AE56FF3-F5B3-41EA-8715-44C65EF081EE}"/>
              </a:ext>
            </a:extLst>
          </p:cNvPr>
          <p:cNvGrpSpPr/>
          <p:nvPr/>
        </p:nvGrpSpPr>
        <p:grpSpPr>
          <a:xfrm>
            <a:off x="8187045" y="2503882"/>
            <a:ext cx="3396396" cy="3122481"/>
            <a:chOff x="8480020" y="3005123"/>
            <a:chExt cx="3098335" cy="303817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7B511CE-3424-4B61-89B7-27B36853F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80020" y="3005123"/>
              <a:ext cx="3098335" cy="303817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EF4801E-58E7-44EA-A0BC-F112D0115309}"/>
                </a:ext>
              </a:extLst>
            </p:cNvPr>
            <p:cNvSpPr txBox="1"/>
            <p:nvPr/>
          </p:nvSpPr>
          <p:spPr>
            <a:xfrm>
              <a:off x="10029187" y="3309923"/>
              <a:ext cx="15087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Tension</a:t>
              </a:r>
              <a:endParaRPr lang="en-IN" sz="1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495EE24-90D6-4DD1-8DFE-5186ED38938A}"/>
              </a:ext>
            </a:extLst>
          </p:cNvPr>
          <p:cNvPicPr/>
          <p:nvPr/>
        </p:nvPicPr>
        <p:blipFill>
          <a:blip r:embed="rId3"/>
          <a:srcRect b="9381"/>
          <a:stretch/>
        </p:blipFill>
        <p:spPr>
          <a:xfrm>
            <a:off x="10888200" y="239694"/>
            <a:ext cx="933120" cy="1267200"/>
          </a:xfrm>
          <a:prstGeom prst="rect">
            <a:avLst/>
          </a:prstGeom>
          <a:ln>
            <a:noFill/>
          </a:ln>
        </p:spPr>
      </p:pic>
      <p:sp>
        <p:nvSpPr>
          <p:cNvPr id="16" name="CustomShape 3">
            <a:extLst>
              <a:ext uri="{FF2B5EF4-FFF2-40B4-BE49-F238E27FC236}">
                <a16:creationId xmlns:a16="http://schemas.microsoft.com/office/drawing/2014/main" id="{AAFBF190-6069-410F-9830-C71DCC3D3B84}"/>
              </a:ext>
            </a:extLst>
          </p:cNvPr>
          <p:cNvSpPr/>
          <p:nvPr/>
        </p:nvSpPr>
        <p:spPr>
          <a:xfrm>
            <a:off x="1004074" y="3649771"/>
            <a:ext cx="6740981" cy="22265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0" bIns="0" anchor="ctr">
            <a:spAutoFit/>
          </a:bodyPr>
          <a:lstStyle/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Consists of struts (compression members) and cables (tension members)	 </a:t>
            </a:r>
          </a:p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Struts and cables are in equilibrium which keeps the structure stable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737758-8246-4AD7-982F-28147EA8E6B4}"/>
              </a:ext>
            </a:extLst>
          </p:cNvPr>
          <p:cNvSpPr txBox="1"/>
          <p:nvPr/>
        </p:nvSpPr>
        <p:spPr>
          <a:xfrm>
            <a:off x="3051463" y="964704"/>
            <a:ext cx="5070488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8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Tensegrity </a:t>
            </a:r>
            <a:r>
              <a:rPr lang="en-IN" sz="2800" b="1" i="1" spc="-1" dirty="0">
                <a:solidFill>
                  <a:srgbClr val="2828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(Tension + Integrity)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90A93B-9344-47A4-BC2A-6D0CBB4E1A35}"/>
              </a:ext>
            </a:extLst>
          </p:cNvPr>
          <p:cNvSpPr txBox="1"/>
          <p:nvPr/>
        </p:nvSpPr>
        <p:spPr>
          <a:xfrm>
            <a:off x="2491222" y="1560847"/>
            <a:ext cx="6190970" cy="1687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ctr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“Structures that gain their </a:t>
            </a:r>
            <a:r>
              <a:rPr lang="en-IN" sz="24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integrity and stability </a:t>
            </a: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through tensional forces rather than pure compression.”</a:t>
            </a:r>
          </a:p>
        </p:txBody>
      </p:sp>
      <p:pic>
        <p:nvPicPr>
          <p:cNvPr id="19" name="Picture 4" descr="More About Tensegrity">
            <a:extLst>
              <a:ext uri="{FF2B5EF4-FFF2-40B4-BE49-F238E27FC236}">
                <a16:creationId xmlns:a16="http://schemas.microsoft.com/office/drawing/2014/main" id="{CA72F95C-B152-45B9-AE61-C759FC5716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17" y="1070257"/>
            <a:ext cx="2599033" cy="202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FA096BE8-42AF-4BDB-9F56-959B1C2E34DD}"/>
              </a:ext>
            </a:extLst>
          </p:cNvPr>
          <p:cNvSpPr txBox="1">
            <a:spLocks/>
          </p:cNvSpPr>
          <p:nvPr/>
        </p:nvSpPr>
        <p:spPr>
          <a:xfrm>
            <a:off x="721904" y="157509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What are Tensegrity Structures ?</a:t>
            </a:r>
          </a:p>
        </p:txBody>
      </p:sp>
    </p:spTree>
    <p:extLst>
      <p:ext uri="{BB962C8B-B14F-4D97-AF65-F5344CB8AC3E}">
        <p14:creationId xmlns:p14="http://schemas.microsoft.com/office/powerpoint/2010/main" val="404171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EEF7A34F-D874-4E06-B0F7-B50FEDA654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015081" y="915226"/>
            <a:ext cx="4221817" cy="33552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D5E1A-4542-403D-AD85-ED41F98F9A1D}"/>
              </a:ext>
            </a:extLst>
          </p:cNvPr>
          <p:cNvSpPr txBox="1"/>
          <p:nvPr/>
        </p:nvSpPr>
        <p:spPr>
          <a:xfrm>
            <a:off x="1800172" y="4342747"/>
            <a:ext cx="32109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cancer cell</a:t>
            </a:r>
          </a:p>
          <a:p>
            <a:pPr algn="ctr"/>
            <a:r>
              <a:rPr lang="en-IN" sz="800" dirty="0">
                <a:hlinkClick r:id="rId3"/>
              </a:rPr>
              <a:t>https://www.scientificamerican.com/gallery/a-stunning-3-d-journey-inside-a-cancer-cell/</a:t>
            </a:r>
            <a:r>
              <a:rPr lang="en-IN" sz="800" dirty="0"/>
              <a:t> </a:t>
            </a:r>
            <a:endParaRPr lang="en-IN" sz="2000" dirty="0"/>
          </a:p>
        </p:txBody>
      </p:sp>
      <p:pic>
        <p:nvPicPr>
          <p:cNvPr id="6" name="Picture 4" descr="A Stunning 3-D Journey inside a Cancer Cell - Scientific American">
            <a:extLst>
              <a:ext uri="{FF2B5EF4-FFF2-40B4-BE49-F238E27FC236}">
                <a16:creationId xmlns:a16="http://schemas.microsoft.com/office/drawing/2014/main" id="{FE7FE5C8-2C20-44F9-9AE3-AF747C7C31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274" y="978722"/>
            <a:ext cx="3245227" cy="3231698"/>
          </a:xfrm>
          <a:prstGeom prst="rect">
            <a:avLst/>
          </a:prstGeom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1B134-D7F1-49AC-AB59-34A5FF92A67C}"/>
              </a:ext>
            </a:extLst>
          </p:cNvPr>
          <p:cNvSpPr txBox="1"/>
          <p:nvPr/>
        </p:nvSpPr>
        <p:spPr>
          <a:xfrm>
            <a:off x="8579" y="2799544"/>
            <a:ext cx="16903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Microfilament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9925A7-142D-48C9-8802-AA5271A0753F}"/>
              </a:ext>
            </a:extLst>
          </p:cNvPr>
          <p:cNvCxnSpPr>
            <a:cxnSpLocks/>
          </p:cNvCxnSpPr>
          <p:nvPr/>
        </p:nvCxnSpPr>
        <p:spPr>
          <a:xfrm flipH="1">
            <a:off x="3181813" y="1243356"/>
            <a:ext cx="1939483" cy="491274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952843-123F-49A7-955B-2C2B7586F3E6}"/>
              </a:ext>
            </a:extLst>
          </p:cNvPr>
          <p:cNvCxnSpPr>
            <a:cxnSpLocks/>
          </p:cNvCxnSpPr>
          <p:nvPr/>
        </p:nvCxnSpPr>
        <p:spPr>
          <a:xfrm flipH="1">
            <a:off x="4042668" y="1202820"/>
            <a:ext cx="1078628" cy="1391751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290EA6-627E-4B40-900B-257800F7EE88}"/>
              </a:ext>
            </a:extLst>
          </p:cNvPr>
          <p:cNvCxnSpPr>
            <a:cxnSpLocks/>
          </p:cNvCxnSpPr>
          <p:nvPr/>
        </p:nvCxnSpPr>
        <p:spPr>
          <a:xfrm flipH="1">
            <a:off x="4042667" y="3547401"/>
            <a:ext cx="1078629" cy="365407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B8638-4B8F-442D-957E-207F41136B96}"/>
              </a:ext>
            </a:extLst>
          </p:cNvPr>
          <p:cNvCxnSpPr>
            <a:cxnSpLocks/>
          </p:cNvCxnSpPr>
          <p:nvPr/>
        </p:nvCxnSpPr>
        <p:spPr>
          <a:xfrm>
            <a:off x="1698885" y="1931741"/>
            <a:ext cx="1309392" cy="606063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FC916-8C53-4330-BBE8-53D39B146DFC}"/>
              </a:ext>
            </a:extLst>
          </p:cNvPr>
          <p:cNvCxnSpPr>
            <a:cxnSpLocks/>
          </p:cNvCxnSpPr>
          <p:nvPr/>
        </p:nvCxnSpPr>
        <p:spPr>
          <a:xfrm>
            <a:off x="1593352" y="3120368"/>
            <a:ext cx="1007399" cy="543135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C7112FB-1CC6-4126-A60A-5738B2D4AB25}"/>
              </a:ext>
            </a:extLst>
          </p:cNvPr>
          <p:cNvSpPr txBox="1"/>
          <p:nvPr/>
        </p:nvSpPr>
        <p:spPr>
          <a:xfrm>
            <a:off x="4938178" y="959065"/>
            <a:ext cx="1879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C062C7-42EB-4391-BAD2-4FF59396CA04}"/>
              </a:ext>
            </a:extLst>
          </p:cNvPr>
          <p:cNvSpPr txBox="1"/>
          <p:nvPr/>
        </p:nvSpPr>
        <p:spPr>
          <a:xfrm>
            <a:off x="5011143" y="3324891"/>
            <a:ext cx="18931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3B0EBF-B8D7-4676-8AA7-246773326399}"/>
              </a:ext>
            </a:extLst>
          </p:cNvPr>
          <p:cNvCxnSpPr>
            <a:cxnSpLocks/>
          </p:cNvCxnSpPr>
          <p:nvPr/>
        </p:nvCxnSpPr>
        <p:spPr>
          <a:xfrm flipH="1">
            <a:off x="3365888" y="2615915"/>
            <a:ext cx="1772535" cy="636197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7D09AA-B3EE-4D1D-B4E4-6189B6DE65D7}"/>
              </a:ext>
            </a:extLst>
          </p:cNvPr>
          <p:cNvSpPr txBox="1"/>
          <p:nvPr/>
        </p:nvSpPr>
        <p:spPr>
          <a:xfrm>
            <a:off x="4997130" y="2320626"/>
            <a:ext cx="17617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575B4B-192D-4FD3-A550-764235A91C69}"/>
              </a:ext>
            </a:extLst>
          </p:cNvPr>
          <p:cNvSpPr txBox="1"/>
          <p:nvPr/>
        </p:nvSpPr>
        <p:spPr>
          <a:xfrm>
            <a:off x="364277" y="1670001"/>
            <a:ext cx="1598983" cy="400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EE9B05-A508-4A20-8A2D-4B3E7C0CE8C7}"/>
              </a:ext>
            </a:extLst>
          </p:cNvPr>
          <p:cNvSpPr txBox="1"/>
          <p:nvPr/>
        </p:nvSpPr>
        <p:spPr>
          <a:xfrm>
            <a:off x="6758858" y="4341743"/>
            <a:ext cx="50646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Tensegrity model of a cancer cell in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DF68CB-C48B-4214-8C50-63651580219F}"/>
              </a:ext>
            </a:extLst>
          </p:cNvPr>
          <p:cNvSpPr/>
          <p:nvPr/>
        </p:nvSpPr>
        <p:spPr>
          <a:xfrm>
            <a:off x="10423234" y="1215785"/>
            <a:ext cx="1768766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63F39C-EAF6-447F-AAEE-1F71332471DB}"/>
              </a:ext>
            </a:extLst>
          </p:cNvPr>
          <p:cNvSpPr/>
          <p:nvPr/>
        </p:nvSpPr>
        <p:spPr>
          <a:xfrm>
            <a:off x="10461250" y="3133573"/>
            <a:ext cx="1686720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2E874A-923F-43E9-A89B-A084C093C456}"/>
              </a:ext>
            </a:extLst>
          </p:cNvPr>
          <p:cNvGrpSpPr/>
          <p:nvPr/>
        </p:nvGrpSpPr>
        <p:grpSpPr>
          <a:xfrm>
            <a:off x="6812489" y="601616"/>
            <a:ext cx="1868500" cy="829967"/>
            <a:chOff x="6881360" y="1316968"/>
            <a:chExt cx="1868500" cy="82996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F781E00-F796-48A1-8AB2-9613D227FCD7}"/>
                </a:ext>
              </a:extLst>
            </p:cNvPr>
            <p:cNvSpPr/>
            <p:nvPr/>
          </p:nvSpPr>
          <p:spPr>
            <a:xfrm>
              <a:off x="6881360" y="1316968"/>
              <a:ext cx="1868500" cy="3425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Microfilaments</a:t>
              </a:r>
              <a:endParaRPr lang="en-IN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590A6A2-7246-4EE9-9EF5-47AFF2088B8B}"/>
                </a:ext>
              </a:extLst>
            </p:cNvPr>
            <p:cNvCxnSpPr>
              <a:cxnSpLocks/>
            </p:cNvCxnSpPr>
            <p:nvPr/>
          </p:nvCxnSpPr>
          <p:spPr>
            <a:xfrm>
              <a:off x="7724775" y="1644015"/>
              <a:ext cx="617220" cy="502920"/>
            </a:xfrm>
            <a:prstGeom prst="straightConnector1">
              <a:avLst/>
            </a:prstGeom>
            <a:ln>
              <a:tailEnd type="stealth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F21A1C-D357-44CD-95F6-08C80AAC3AE3}"/>
              </a:ext>
            </a:extLst>
          </p:cNvPr>
          <p:cNvCxnSpPr>
            <a:cxnSpLocks/>
          </p:cNvCxnSpPr>
          <p:nvPr/>
        </p:nvCxnSpPr>
        <p:spPr>
          <a:xfrm flipH="1">
            <a:off x="10461250" y="1535559"/>
            <a:ext cx="843361" cy="639503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DF247F1-B684-462B-B9E1-EC143B8C4878}"/>
              </a:ext>
            </a:extLst>
          </p:cNvPr>
          <p:cNvCxnSpPr>
            <a:cxnSpLocks/>
          </p:cNvCxnSpPr>
          <p:nvPr/>
        </p:nvCxnSpPr>
        <p:spPr>
          <a:xfrm flipH="1" flipV="1">
            <a:off x="9568866" y="3860418"/>
            <a:ext cx="359703" cy="350004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B2D9596-2232-4F9B-BA45-855020F0EC49}"/>
              </a:ext>
            </a:extLst>
          </p:cNvPr>
          <p:cNvSpPr/>
          <p:nvPr/>
        </p:nvSpPr>
        <p:spPr>
          <a:xfrm>
            <a:off x="6232004" y="1755741"/>
            <a:ext cx="1524000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AEA45B-F457-4215-BAF6-3014B2E41E3F}"/>
              </a:ext>
            </a:extLst>
          </p:cNvPr>
          <p:cNvCxnSpPr>
            <a:cxnSpLocks/>
          </p:cNvCxnSpPr>
          <p:nvPr/>
        </p:nvCxnSpPr>
        <p:spPr>
          <a:xfrm>
            <a:off x="7436399" y="2013441"/>
            <a:ext cx="1466010" cy="385849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BD52A6B-F0A5-4870-B323-DB6376372879}"/>
              </a:ext>
            </a:extLst>
          </p:cNvPr>
          <p:cNvSpPr/>
          <p:nvPr/>
        </p:nvSpPr>
        <p:spPr>
          <a:xfrm>
            <a:off x="9928569" y="3976055"/>
            <a:ext cx="2012237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6780C81-6D97-48B7-BBC3-E3CB3FA2121D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9291173" y="3929420"/>
            <a:ext cx="637396" cy="261714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26D2764-8121-4F52-93E5-35A3DEE5F0BB}"/>
              </a:ext>
            </a:extLst>
          </p:cNvPr>
          <p:cNvSpPr txBox="1"/>
          <p:nvPr/>
        </p:nvSpPr>
        <p:spPr>
          <a:xfrm>
            <a:off x="211090" y="5137951"/>
            <a:ext cx="1070086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Computational FE Cell Model which accounts for Cytoskeletal mechanics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the salient features of cell such as Cytoskeleton filaments, Intermediate filaments, focal adhesions, etc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Considers 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and influence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prestress in the cell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otential to capture many essential mechanics of a cell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D47660D6-BD79-4503-8536-B4EBF0AE3883}"/>
              </a:ext>
            </a:extLst>
          </p:cNvPr>
          <p:cNvSpPr txBox="1">
            <a:spLocks/>
          </p:cNvSpPr>
          <p:nvPr/>
        </p:nvSpPr>
        <p:spPr>
          <a:xfrm>
            <a:off x="-136504" y="47378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An FE Model of a cell using tensegrity structures</a:t>
            </a:r>
          </a:p>
        </p:txBody>
      </p:sp>
    </p:spTree>
    <p:extLst>
      <p:ext uri="{BB962C8B-B14F-4D97-AF65-F5344CB8AC3E}">
        <p14:creationId xmlns:p14="http://schemas.microsoft.com/office/powerpoint/2010/main" val="170134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08E52-D276-49D6-9999-6223C47EE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04" y="157509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E7390-F62C-446E-BC30-76C18D9A4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152" y="928913"/>
            <a:ext cx="4450305" cy="2028521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Generate and display commonly used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basic form finding -  to create other valid (structurally stable)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FEM analysis of the tensegrity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5D917-5897-47A0-8460-22A5DDA376C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35097" y="58056"/>
            <a:ext cx="2438400" cy="16912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763A67-8DB2-4835-AAC0-199FD15579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43204" y="1865355"/>
            <a:ext cx="2438400" cy="175641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E5BAC0-D0B9-4977-86E4-0C9587147B1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28271" y="1854092"/>
            <a:ext cx="2484120" cy="178943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258A5-2AEC-428B-877D-19A993061B1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56121" y="4064988"/>
            <a:ext cx="2081530" cy="1383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6F580E-DE59-4610-BDEE-59D4A903239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761877" y="4064989"/>
            <a:ext cx="1846580" cy="1383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B9A793-ADF3-4EDB-9565-153DD7FC86C3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0026760" y="4122485"/>
            <a:ext cx="1773555" cy="13836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C35783-DCD0-40FD-BCC4-5D15539A022B}"/>
              </a:ext>
            </a:extLst>
          </p:cNvPr>
          <p:cNvSpPr txBox="1"/>
          <p:nvPr/>
        </p:nvSpPr>
        <p:spPr>
          <a:xfrm>
            <a:off x="7179259" y="3569934"/>
            <a:ext cx="3331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prismatic tensegrity structures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92EB78-63F1-4F88-B6D9-003E5240C9A1}"/>
              </a:ext>
            </a:extLst>
          </p:cNvPr>
          <p:cNvSpPr txBox="1"/>
          <p:nvPr/>
        </p:nvSpPr>
        <p:spPr>
          <a:xfrm>
            <a:off x="5205115" y="540296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28370D-97ED-4DE7-80D2-0A6EDEA0B132}"/>
              </a:ext>
            </a:extLst>
          </p:cNvPr>
          <p:cNvSpPr txBox="1"/>
          <p:nvPr/>
        </p:nvSpPr>
        <p:spPr>
          <a:xfrm>
            <a:off x="7002638" y="6169907"/>
            <a:ext cx="4071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Spherical Tensegrity Structures</a:t>
            </a:r>
            <a:endParaRPr lang="en-IN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1FF447-4CAA-425A-A553-6ABA23C5AD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503" y="3805783"/>
            <a:ext cx="5149620" cy="30120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21B1B18-0A09-4E10-B254-11CF62AB885F}"/>
              </a:ext>
            </a:extLst>
          </p:cNvPr>
          <p:cNvSpPr txBox="1"/>
          <p:nvPr/>
        </p:nvSpPr>
        <p:spPr>
          <a:xfrm>
            <a:off x="7446957" y="541883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C28E16-101A-4FCD-A49D-CD06A858ABC5}"/>
              </a:ext>
            </a:extLst>
          </p:cNvPr>
          <p:cNvSpPr txBox="1"/>
          <p:nvPr/>
        </p:nvSpPr>
        <p:spPr>
          <a:xfrm>
            <a:off x="9662018" y="543470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A8B75B-8498-4756-AEB0-13A771E72D00}"/>
              </a:ext>
            </a:extLst>
          </p:cNvPr>
          <p:cNvSpPr txBox="1"/>
          <p:nvPr/>
        </p:nvSpPr>
        <p:spPr>
          <a:xfrm>
            <a:off x="6644909" y="755467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3</a:t>
            </a:r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82266A-D074-47FE-A6B0-B8ADB60FD774}"/>
              </a:ext>
            </a:extLst>
          </p:cNvPr>
          <p:cNvSpPr txBox="1"/>
          <p:nvPr/>
        </p:nvSpPr>
        <p:spPr>
          <a:xfrm>
            <a:off x="4862749" y="2682886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4</a:t>
            </a:r>
            <a:endParaRPr lang="en-IN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4D910E-FCD8-401F-A81B-9728D144F0BF}"/>
              </a:ext>
            </a:extLst>
          </p:cNvPr>
          <p:cNvSpPr txBox="1"/>
          <p:nvPr/>
        </p:nvSpPr>
        <p:spPr>
          <a:xfrm>
            <a:off x="8193134" y="2617430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5</a:t>
            </a:r>
            <a:endParaRPr lang="en-IN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32C9C8-C50B-4521-BE0C-953169B67FA4}"/>
              </a:ext>
            </a:extLst>
          </p:cNvPr>
          <p:cNvSpPr txBox="1"/>
          <p:nvPr/>
        </p:nvSpPr>
        <p:spPr>
          <a:xfrm>
            <a:off x="656210" y="3320356"/>
            <a:ext cx="4071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Constituents of a tensegrity model in MATLAB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63981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1C72EF-FA05-48C6-B811-265DB833C5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33247" y="4355079"/>
            <a:ext cx="2620645" cy="2108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B004EC-A62A-42E2-B9A4-6BF4FC7BEB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0800" y="2090072"/>
            <a:ext cx="2235200" cy="2094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8A6E5A-43C7-45D0-9046-F47058C3D9D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220215" y="4678671"/>
            <a:ext cx="2879725" cy="1561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E2720-391A-4025-9080-850354DA687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67450" y="4407783"/>
            <a:ext cx="3086100" cy="2003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39423C-EA91-4E81-AC48-EBE709E597F2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9220215" y="2024749"/>
            <a:ext cx="2847975" cy="218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CB8C82-7B91-4C1D-B859-EE73799BACA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263161" y="1966330"/>
            <a:ext cx="3006090" cy="23018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FED84B-B19D-44DB-A8A3-4FFB55FEB6CD}"/>
              </a:ext>
            </a:extLst>
          </p:cNvPr>
          <p:cNvSpPr txBox="1"/>
          <p:nvPr/>
        </p:nvSpPr>
        <p:spPr>
          <a:xfrm>
            <a:off x="356249" y="2481339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 spherical tensegrity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EDDA61-D02B-412D-87D5-92440235BD5C}"/>
              </a:ext>
            </a:extLst>
          </p:cNvPr>
          <p:cNvSpPr txBox="1"/>
          <p:nvPr/>
        </p:nvSpPr>
        <p:spPr>
          <a:xfrm>
            <a:off x="353105" y="4513787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strut spherical tensegrity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3DE2F-3C9F-4C52-8133-A91DEBF12545}"/>
              </a:ext>
            </a:extLst>
          </p:cNvPr>
          <p:cNvSpPr txBox="1"/>
          <p:nvPr/>
        </p:nvSpPr>
        <p:spPr>
          <a:xfrm>
            <a:off x="260901" y="6468362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strut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C95AF9-D2CD-4A34-A909-64B61AC53CF3}"/>
              </a:ext>
            </a:extLst>
          </p:cNvPr>
          <p:cNvSpPr txBox="1"/>
          <p:nvPr/>
        </p:nvSpPr>
        <p:spPr>
          <a:xfrm>
            <a:off x="2579814" y="795009"/>
            <a:ext cx="91350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a numerous configurations of cell models using spherical tensegrities </a:t>
            </a:r>
            <a:endParaRPr lang="en-IN" sz="2800" i="1" dirty="0">
              <a:solidFill>
                <a:srgbClr val="FF000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1A49B92-E219-4677-9179-4CB725976948}"/>
              </a:ext>
            </a:extLst>
          </p:cNvPr>
          <p:cNvSpPr/>
          <p:nvPr/>
        </p:nvSpPr>
        <p:spPr>
          <a:xfrm>
            <a:off x="2971785" y="3717966"/>
            <a:ext cx="88901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D9902F-29D7-47FA-AFA9-5B6BD7DEA15E}"/>
              </a:ext>
            </a:extLst>
          </p:cNvPr>
          <p:cNvSpPr txBox="1"/>
          <p:nvPr/>
        </p:nvSpPr>
        <p:spPr>
          <a:xfrm>
            <a:off x="4501065" y="6343451"/>
            <a:ext cx="6618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cell models using combinations of spherical tensegrities</a:t>
            </a:r>
            <a:endParaRPr lang="en-IN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C194887-9ABC-4460-9DA9-EA94BB9B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91" y="205786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AD023B4-0FF0-432A-9C19-B637D9ABF9D2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841219" y="1108003"/>
            <a:ext cx="2081530" cy="138366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76933A-A67C-4FCC-8121-5F3AB71D0665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841219" y="3126896"/>
            <a:ext cx="1846580" cy="138366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65435E0-3304-4F3C-B0B8-C6085640A2C8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867897" y="5093830"/>
            <a:ext cx="1773555" cy="138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85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DAEB972-24C6-4DB2-B800-D23D2688130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5" t="4642" r="5180"/>
          <a:stretch>
            <a:fillRect/>
          </a:stretch>
        </p:blipFill>
        <p:spPr bwMode="auto">
          <a:xfrm>
            <a:off x="6096000" y="2363357"/>
            <a:ext cx="3113259" cy="308922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04F141-26F2-440A-B2CE-B3B58BE99DF6}"/>
              </a:ext>
            </a:extLst>
          </p:cNvPr>
          <p:cNvSpPr txBox="1"/>
          <p:nvPr/>
        </p:nvSpPr>
        <p:spPr>
          <a:xfrm>
            <a:off x="9147456" y="2525552"/>
            <a:ext cx="30372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Link 180 elements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Tension only condition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Prestress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Material properties: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C0252-3AC4-4925-B27A-F02E1A6AB50A}"/>
              </a:ext>
            </a:extLst>
          </p:cNvPr>
          <p:cNvSpPr txBox="1"/>
          <p:nvPr/>
        </p:nvSpPr>
        <p:spPr>
          <a:xfrm>
            <a:off x="601528" y="5669081"/>
            <a:ext cx="32219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Tensegrity model of a cell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81AC74-9D3A-44F8-9BE1-2B0A9CC03133}"/>
              </a:ext>
            </a:extLst>
          </p:cNvPr>
          <p:cNvSpPr txBox="1"/>
          <p:nvPr/>
        </p:nvSpPr>
        <p:spPr>
          <a:xfrm>
            <a:off x="5291961" y="5756433"/>
            <a:ext cx="6153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 model of  cell in Ansys APDL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5258655-3819-4FB7-904C-358968C14DB3}"/>
              </a:ext>
            </a:extLst>
          </p:cNvPr>
          <p:cNvSpPr/>
          <p:nvPr/>
        </p:nvSpPr>
        <p:spPr>
          <a:xfrm>
            <a:off x="4008744" y="3487304"/>
            <a:ext cx="1534182" cy="5485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4DE439-1821-469A-846E-1A944F2B4957}"/>
              </a:ext>
            </a:extLst>
          </p:cNvPr>
          <p:cNvSpPr txBox="1"/>
          <p:nvPr/>
        </p:nvSpPr>
        <p:spPr>
          <a:xfrm>
            <a:off x="3455745" y="2836763"/>
            <a:ext cx="2729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APDL Codes</a:t>
            </a:r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58CF04F0-D5A1-4E8B-8A52-C6449B8F94B7}"/>
              </a:ext>
            </a:extLst>
          </p:cNvPr>
          <p:cNvGrpSpPr/>
          <p:nvPr/>
        </p:nvGrpSpPr>
        <p:grpSpPr>
          <a:xfrm>
            <a:off x="3611106" y="4058260"/>
            <a:ext cx="2293885" cy="979677"/>
            <a:chOff x="4949057" y="1865949"/>
            <a:chExt cx="2293885" cy="979677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A4C88D-AF2F-4AD7-B8D9-E4303576BC77}"/>
                </a:ext>
              </a:extLst>
            </p:cNvPr>
            <p:cNvSpPr/>
            <p:nvPr/>
          </p:nvSpPr>
          <p:spPr>
            <a:xfrm>
              <a:off x="4949057" y="2246877"/>
              <a:ext cx="2293885" cy="598749"/>
            </a:xfrm>
            <a:custGeom>
              <a:avLst/>
              <a:gdLst>
                <a:gd name="connsiteX0" fmla="*/ 0 w 2676821"/>
                <a:gd name="connsiteY0" fmla="*/ 173397 h 1733973"/>
                <a:gd name="connsiteX1" fmla="*/ 173397 w 2676821"/>
                <a:gd name="connsiteY1" fmla="*/ 0 h 1733973"/>
                <a:gd name="connsiteX2" fmla="*/ 2503424 w 2676821"/>
                <a:gd name="connsiteY2" fmla="*/ 0 h 1733973"/>
                <a:gd name="connsiteX3" fmla="*/ 2676821 w 2676821"/>
                <a:gd name="connsiteY3" fmla="*/ 173397 h 1733973"/>
                <a:gd name="connsiteX4" fmla="*/ 2676821 w 2676821"/>
                <a:gd name="connsiteY4" fmla="*/ 1560576 h 1733973"/>
                <a:gd name="connsiteX5" fmla="*/ 2503424 w 2676821"/>
                <a:gd name="connsiteY5" fmla="*/ 1733973 h 1733973"/>
                <a:gd name="connsiteX6" fmla="*/ 173397 w 2676821"/>
                <a:gd name="connsiteY6" fmla="*/ 1733973 h 1733973"/>
                <a:gd name="connsiteX7" fmla="*/ 0 w 2676821"/>
                <a:gd name="connsiteY7" fmla="*/ 1560576 h 1733973"/>
                <a:gd name="connsiteX8" fmla="*/ 0 w 2676821"/>
                <a:gd name="connsiteY8" fmla="*/ 173397 h 173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6821" h="1733973">
                  <a:moveTo>
                    <a:pt x="0" y="173397"/>
                  </a:moveTo>
                  <a:cubicBezTo>
                    <a:pt x="0" y="77632"/>
                    <a:pt x="77632" y="0"/>
                    <a:pt x="173397" y="0"/>
                  </a:cubicBezTo>
                  <a:lnTo>
                    <a:pt x="2503424" y="0"/>
                  </a:lnTo>
                  <a:cubicBezTo>
                    <a:pt x="2599189" y="0"/>
                    <a:pt x="2676821" y="77632"/>
                    <a:pt x="2676821" y="173397"/>
                  </a:cubicBezTo>
                  <a:lnTo>
                    <a:pt x="2676821" y="1560576"/>
                  </a:lnTo>
                  <a:cubicBezTo>
                    <a:pt x="2676821" y="1656341"/>
                    <a:pt x="2599189" y="1733973"/>
                    <a:pt x="2503424" y="1733973"/>
                  </a:cubicBezTo>
                  <a:lnTo>
                    <a:pt x="173397" y="1733973"/>
                  </a:lnTo>
                  <a:cubicBezTo>
                    <a:pt x="77632" y="1733973"/>
                    <a:pt x="0" y="1656341"/>
                    <a:pt x="0" y="1560576"/>
                  </a:cubicBezTo>
                  <a:lnTo>
                    <a:pt x="0" y="173397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8000" tIns="144000" rIns="0" bIns="0" numCol="1" spcCol="1270" anchor="t" anchorCtr="0">
              <a:noAutofit/>
            </a:bodyPr>
            <a:lstStyle/>
            <a:p>
              <a:r>
                <a:rPr lang="en-IN" sz="1700" dirty="0">
                  <a:solidFill>
                    <a:schemeClr val="accent6">
                      <a:lumMod val="75000"/>
                    </a:schemeClr>
                  </a:solidFill>
                  <a:latin typeface="Consolas" panose="020B0609020204030204" pitchFamily="49" charset="0"/>
                </a:rPr>
                <a:t>APDL_print_coord</a:t>
              </a:r>
              <a:r>
                <a:rPr lang="en-IN" dirty="0">
                  <a:solidFill>
                    <a:srgbClr val="2828FF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B4708C6-B85F-40D9-84EC-711DDF6E20D3}"/>
                </a:ext>
              </a:extLst>
            </p:cNvPr>
            <p:cNvSpPr txBox="1"/>
            <p:nvPr/>
          </p:nvSpPr>
          <p:spPr>
            <a:xfrm>
              <a:off x="5072411" y="1865949"/>
              <a:ext cx="20773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latin typeface="Times New Roman" panose="02020603050405020304" pitchFamily="18" charset="0"/>
                </a:rPr>
                <a:t>MATLAB function: 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00F464F-D11B-4C73-A233-4534F799E194}"/>
              </a:ext>
            </a:extLst>
          </p:cNvPr>
          <p:cNvSpPr txBox="1"/>
          <p:nvPr/>
        </p:nvSpPr>
        <p:spPr>
          <a:xfrm>
            <a:off x="6917161" y="5245447"/>
            <a:ext cx="272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Boundary Condition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6A1DF4-2AFE-49F5-A5EE-C2E583A1AD64}"/>
              </a:ext>
            </a:extLst>
          </p:cNvPr>
          <p:cNvSpPr txBox="1"/>
          <p:nvPr/>
        </p:nvSpPr>
        <p:spPr>
          <a:xfrm>
            <a:off x="900110" y="1040396"/>
            <a:ext cx="102468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Ansys APDL Macro codes to help build an FEM model of a cell for </a:t>
            </a:r>
            <a:r>
              <a:rPr lang="en-IN" sz="28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dynamic analysis</a:t>
            </a:r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2BB23828-1FEB-4AA2-A8A9-C4D5C4F4C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547" y="5258892"/>
            <a:ext cx="1463157" cy="91422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97A17D9-D4FB-46D4-AE53-2C3B3577C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94" y="2457612"/>
            <a:ext cx="3071767" cy="299497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A9BB894-8EDE-4B51-A707-2EB397024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0679" y="4404766"/>
            <a:ext cx="2809383" cy="1075527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17FCA690-6590-448B-9963-DB0D32800447}"/>
              </a:ext>
            </a:extLst>
          </p:cNvPr>
          <p:cNvSpPr txBox="1">
            <a:spLocks/>
          </p:cNvSpPr>
          <p:nvPr/>
        </p:nvSpPr>
        <p:spPr>
          <a:xfrm>
            <a:off x="647191" y="205786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- 3</a:t>
            </a:r>
          </a:p>
        </p:txBody>
      </p:sp>
    </p:spTree>
    <p:extLst>
      <p:ext uri="{BB962C8B-B14F-4D97-AF65-F5344CB8AC3E}">
        <p14:creationId xmlns:p14="http://schemas.microsoft.com/office/powerpoint/2010/main" val="3602635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319</Words>
  <Application>Microsoft Office PowerPoint</Application>
  <PresentationFormat>Widescreen</PresentationFormat>
  <Paragraphs>58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Consolas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What the codes can Do - 1</vt:lpstr>
      <vt:lpstr>What the codes can Do - 2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 Bharadwaj Bettegeri Vittal</dc:creator>
  <cp:lastModifiedBy>Chandan Bharadwaj Bettegeri Vittal</cp:lastModifiedBy>
  <cp:revision>34</cp:revision>
  <dcterms:created xsi:type="dcterms:W3CDTF">2021-06-30T02:32:44Z</dcterms:created>
  <dcterms:modified xsi:type="dcterms:W3CDTF">2021-06-30T09:21:09Z</dcterms:modified>
</cp:coreProperties>
</file>

<file path=docProps/thumbnail.jpeg>
</file>